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Liver function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Dr Reshmy K.R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Professor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Dept.of Physiology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Types of Jaundice</a:t>
            </a:r>
          </a:p>
        </p:txBody>
      </p:sp>
      <p:graphicFrame>
        <p:nvGraphicFramePr>
          <p:cNvPr id="18459" name="Group 2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479926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 sz="2400">
                          <a:solidFill>
                            <a:schemeClr val="tx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Jaundice -Types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 sz="2400">
                          <a:solidFill>
                            <a:schemeClr val="tx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Causes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6725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 sz="2400">
                          <a:solidFill>
                            <a:schemeClr val="tx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Pre-hepatic or hemolytic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 sz="2400">
                          <a:solidFill>
                            <a:schemeClr val="tx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Abnormal red cells; antibodies; drugs and toxins;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thalessemia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charset="0"/>
                        <a:ea typeface="MS PGothic" panose="020B060007020508020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Hemoglobinopathies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, Gilbert’s,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Crigler-Najjar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 syndrome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 sz="2400">
                          <a:solidFill>
                            <a:schemeClr val="tx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Hepatic or Hepatocellular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 sz="2400">
                          <a:solidFill>
                            <a:schemeClr val="tx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Viral hepatitis, toxic hepatitis, intrahepatic cholestasis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1189038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 sz="2400">
                          <a:solidFill>
                            <a:schemeClr val="tx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Post-hepatic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 sz="2400">
                          <a:solidFill>
                            <a:schemeClr val="tx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charset="0"/>
                        <a:defRPr>
                          <a:solidFill>
                            <a:srgbClr val="A04DA3"/>
                          </a:solidFill>
                          <a:latin typeface="Georgia" panose="02040502050405020303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charset="0"/>
                          <a:ea typeface="MS PGothic" panose="020B0600070205080204" charset="-128"/>
                        </a:rPr>
                        <a:t>Extrahepatic cholestasis; gallstones; tumors of the bile duct, carcinoma of pancreas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Urobilirubin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Most UBG is metabolized in the large intestine but a fraction is excreted in urine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(less than 4 mg/day)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Normally bile salts are NOT present in urine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Obstruction in the biliary passages causes: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Leakage of bile salts into circulation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Excretion in urine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Serum Albumin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most abundant protein synthesized by the liver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Normal serum levels: 3.5 – 5 g/dL</a:t>
            </a:r>
            <a:endParaRPr lang="en-US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Synthesis depends on the extent of functioning liver cell mass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Longer half-life: 20 days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Its levels decrease in all chronic liver diseases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Serum Globulin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Normal serum levels: 2.5 – 3.5g/dL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alpha and beta globulins mainly synthesized by the liver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They constitute immunoglobulins (antibodies)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 serum g-globulins are observed in chronic hepatitis and cirrhosis: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IgG in autoimmune hepatitis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IgA in alcoholic liver disease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Albumin/Globulin ratio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Normal A/G ratio: 1.2/1 – 1.5/1</a:t>
            </a:r>
            <a:endParaRPr lang="en-US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Globulin levels increase in hypoalbuminemia as a compensation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Prothrombin time (PT)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Prothrombin: synthesized by the liver, a marker of liver function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Half-life: 6 hrs. (indicates the present function of the liver)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PT is prolonged only when liver loses more than 80% of its reserve capacity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Vitamin K deficiency also causes prolonged PT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Intake of vitamin K does not affect PT in liver disease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Aspartate Amino transferase (AST)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Normal range: 8 – 20 U/L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marker of hepatocellular damage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 serum levels are observed in: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Chronic hepatitis, cirrhosis and liver cancer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Alanine AminoTransferase (ALT)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marR="0" lvl="0" indent="-255905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anose="02040502050405020303" charset="0"/>
              <a:buChar char="•"/>
              <a:defRPr/>
            </a:pPr>
            <a:r>
              <a:rPr lang="en-US" sz="2800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S PGothic" panose="020B0600070205080204" charset="-128"/>
                <a:cs typeface="Times New Roman" panose="02020603050405020304" charset="0"/>
                <a:sym typeface="+mn-ea"/>
              </a:rPr>
              <a:t>More liver-specific than AST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S PGothic" panose="020B0600070205080204" charset="-128"/>
              <a:cs typeface="Times New Roman" panose="02020603050405020304" charset="0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anose="02040502050405020303" charset="0"/>
              <a:buChar char="•"/>
              <a:defRPr/>
            </a:pPr>
            <a:r>
              <a:rPr lang="en-US" sz="2800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S PGothic" panose="020B0600070205080204" charset="-128"/>
                <a:cs typeface="Times New Roman" panose="02020603050405020304" charset="0"/>
                <a:sym typeface="+mn-ea"/>
              </a:rPr>
              <a:t>Normal range </a:t>
            </a:r>
            <a:r>
              <a:rPr lang="en-US" sz="2800" b="1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S PGothic" panose="020B0600070205080204" charset="-128"/>
                <a:cs typeface="Times New Roman" panose="02020603050405020304" charset="0"/>
                <a:sym typeface="+mn-ea"/>
              </a:rPr>
              <a:t>(U/L):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S PGothic" panose="020B0600070205080204" charset="-128"/>
              <a:cs typeface="Times New Roman" panose="02020603050405020304" charset="0"/>
            </a:endParaRPr>
          </a:p>
          <a:p>
            <a:pPr marL="657225" marR="0" lvl="1" indent="-246380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anose="02040502050405020303" charset="0"/>
              <a:buChar char="▫"/>
              <a:defRPr/>
            </a:pPr>
            <a:r>
              <a:rPr 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S PGothic" panose="020B0600070205080204" charset="-128"/>
                <a:cs typeface="Times New Roman" panose="02020603050405020304" charset="0"/>
                <a:sym typeface="+mn-ea"/>
              </a:rPr>
              <a:t>Male: 13-35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S PGothic" panose="020B0600070205080204" charset="-128"/>
              <a:cs typeface="Times New Roman" panose="02020603050405020304" charset="0"/>
            </a:endParaRPr>
          </a:p>
          <a:p>
            <a:pPr marL="657225" marR="0" lvl="1" indent="-246380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anose="02040502050405020303" charset="0"/>
              <a:buChar char="▫"/>
              <a:defRPr/>
            </a:pPr>
            <a:r>
              <a:rPr 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MS PGothic" panose="020B0600070205080204" charset="-128"/>
                <a:cs typeface="Times New Roman" panose="02020603050405020304" charset="0"/>
                <a:sym typeface="+mn-ea"/>
              </a:rPr>
              <a:t>Female: 10-30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S PGothic" panose="020B0600070205080204" charset="-128"/>
              <a:cs typeface="Times New Roman" panose="02020603050405020304" charset="0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anose="02040502050405020303" charset="0"/>
              <a:buChar char="•"/>
              <a:defRPr/>
            </a:pPr>
            <a:r>
              <a:rPr lang="en-US" sz="2800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S PGothic" panose="020B0600070205080204" charset="-128"/>
                <a:cs typeface="Times New Roman" panose="02020603050405020304" charset="0"/>
                <a:sym typeface="+mn-ea"/>
              </a:rPr>
              <a:t>High serum levels in acute hepatitis  (300-1000U/L)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S PGothic" panose="020B0600070205080204" charset="-128"/>
              <a:cs typeface="Times New Roman" panose="02020603050405020304" charset="0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anose="02040502050405020303" charset="0"/>
              <a:buChar char="•"/>
              <a:defRPr/>
            </a:pPr>
            <a:r>
              <a:rPr lang="en-US" sz="2800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S PGothic" panose="020B0600070205080204" charset="-128"/>
                <a:cs typeface="Times New Roman" panose="02020603050405020304" charset="0"/>
                <a:sym typeface="+mn-ea"/>
              </a:rPr>
              <a:t>Moderate elevation in alcoholic hepatitis  (100-300U/L)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S PGothic" panose="020B0600070205080204" charset="-128"/>
              <a:cs typeface="Times New Roman" panose="02020603050405020304" charset="0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anose="02040502050405020303" charset="0"/>
              <a:buChar char="•"/>
              <a:defRPr/>
            </a:pPr>
            <a:r>
              <a:rPr lang="en-US" sz="2800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MS PGothic" panose="020B0600070205080204" charset="-128"/>
                <a:cs typeface="Times New Roman" panose="02020603050405020304" charset="0"/>
                <a:sym typeface="+mn-ea"/>
              </a:rPr>
              <a:t>Minor elevation in cirrhosis, hepatitis C and non-alcoholic steatohepatitis (NASH) (50-100U/L)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MS PGothic" panose="020B0600070205080204" charset="-128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Appears in plasma many days before clinical signs appear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 normal value does not always indicate absence of liver damage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Obese but otherwise normal individuals may have elevated ALT levels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AlkalinePhosphatase (ALP)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03985"/>
            <a:ext cx="10937875" cy="477329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non-specific marker of liver disease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Produced by bone osteoblasts (for bone calcification)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Present on hepatocyte membrane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en-US" altLang="en-US" sz="23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ormal range: 40 – 125 U/L</a:t>
            </a:r>
            <a:endParaRPr lang="en-US" altLang="en-US" sz="2300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Modearte elevation observed in: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Infective hepatitis, alcoholic hepatitis and hepatocellular carcinoma</a:t>
            </a:r>
          </a:p>
          <a:p>
            <a:pPr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 levels are observed in: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Extrahepatic obstruction (obstructive jaundice) and intrahepatic cholestasis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Very high levels are observed in: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Bone diseases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endParaRPr lang="en-US" altLang="en-US" sz="2300"/>
          </a:p>
          <a:p>
            <a:endParaRPr lang="en-US" altLang="en-US" sz="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77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Functions  of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" y="937895"/>
            <a:ext cx="10967085" cy="592074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1.Synthetic Function</a:t>
            </a:r>
          </a:p>
          <a:p>
            <a:pPr marL="609600" indent="-609600">
              <a:buFontTx/>
              <a:buNone/>
            </a:pPr>
            <a:r>
              <a:rPr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Liver participates in formation of blood (particularly in embryo)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1" indent="-609600"/>
            <a:r>
              <a:rPr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Synthesis of plasma proteins (albumin and prothrombin), hormones e.g</a:t>
            </a:r>
            <a:r>
              <a:rPr lang="en-GB" altLang="x-none"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angiotensinogen</a:t>
            </a:r>
            <a:r>
              <a:rPr lang="en-GB" altLang="x-none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insulin-like growth factor and </a:t>
            </a:r>
            <a:r>
              <a:rPr lang="en-GB" altLang="x-none"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triiodothyronine </a:t>
            </a:r>
            <a:r>
              <a:rPr lang="en-US" altLang="en-GB"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cholesterol, triglycerides and lipoproteins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609600" indent="-609600"/>
            <a:r>
              <a:rPr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Destruction of erythrocytes (Bilirubin</a:t>
            </a:r>
            <a:r>
              <a:rPr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1" indent="0" eaLnBrk="1" hangingPunct="1">
              <a:buNone/>
            </a:pP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hangingPunct="1">
              <a:buNone/>
            </a:pP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2.Detoxification and excretion</a:t>
            </a:r>
          </a:p>
          <a:p>
            <a:r>
              <a:rPr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Kupffer cells of liver perform phagocytosis to eliminate foreign compounds. </a:t>
            </a:r>
          </a:p>
          <a:p>
            <a:pPr marL="0" indent="0">
              <a:buNone/>
            </a:pPr>
            <a:r>
              <a:rPr lang="en-US"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ammonia is detoxified to urea and metabolism of xenobiotics</a:t>
            </a:r>
            <a:r>
              <a:rPr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(detoxification).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x-none"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Clearance of hormones such as insulin</a:t>
            </a:r>
            <a:r>
              <a:rPr lang="en-GB" altLang="x-none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parathyroid hormone, oestrogen, </a:t>
            </a:r>
            <a:r>
              <a:rPr lang="en-GB" altLang="x-none"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cortisol</a:t>
            </a:r>
            <a:r>
              <a:rPr lang="en-US" altLang="en-GB" sz="24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endParaRPr lang="en-US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bilirubin, cholesterol, drug metabolites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400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γ-glutamyltransferase (GGT)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Used for glutathione synthesis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Normal range: 10 – 30U/L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Moderate elevation observed in: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Infective hepatitis and prostate cancers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GGT is increased in alcoholics despite normal liver function tests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Highly sensitive to detecting alcohol abuse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   </a:t>
            </a:r>
            <a:r>
              <a:rPr lang="en-US" sz="44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 </a:t>
            </a:r>
            <a:r>
              <a:rPr lang="en-US" sz="44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</a:t>
            </a:r>
            <a:r>
              <a:rPr lang="en-US" sz="44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ou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200" dirty="0" smtClean="0"/>
              <a:t>References</a:t>
            </a:r>
          </a:p>
          <a:p>
            <a:r>
              <a:rPr lang="en-US" sz="1050" dirty="0" smtClean="0"/>
              <a:t>https://medlineplus.gov/lab-tests/liver-function-tests/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180"/>
            <a:ext cx="10515600" cy="48641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3.Storage Function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1"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Glycogen,Vitamins A, D, E, K and B</a:t>
            </a:r>
            <a:r>
              <a:rPr lang="en-US" altLang="en-US" sz="2800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12</a:t>
            </a:r>
            <a:endParaRPr lang="en-US" altLang="en-US" sz="2800" baseline="-25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hangingPunct="1">
              <a:buNone/>
            </a:pP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4.Production of bile salts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Helps in digestion</a:t>
            </a:r>
            <a:endParaRPr lang="en-US" altLang="en-US" sz="2800" baseline="-25000">
              <a:latin typeface="Times New Roman" panose="02020603050405020304" charset="0"/>
              <a:cs typeface="Times New Roman" panose="02020603050405020304" charset="0"/>
            </a:endParaRPr>
          </a:p>
          <a:p>
            <a:pPr marL="609600" indent="-609600">
              <a:buFontTx/>
              <a:buNone/>
            </a:pPr>
            <a:endParaRPr b="1" u="sng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609600" indent="-609600">
              <a:buFontTx/>
              <a:buNone/>
            </a:pPr>
            <a:r>
              <a:rPr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Serum enzymes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Acting as markers of liver damage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endParaRPr u="sng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Liver function tests(LFT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>
                <a:sym typeface="+mn-ea"/>
              </a:rPr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elp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 </a:t>
            </a:r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to detect the abnormalities and extent of liver damage.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Noninvasive methods for screening of liver dysfunction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Assess severity and allow prediction of outcome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Treatment follow up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>
                <a:latin typeface="Times New Roman" panose="02020603050405020304" charset="0"/>
                <a:cs typeface="Times New Roman" panose="02020603050405020304" charset="0"/>
                <a:sym typeface="+mn-ea"/>
              </a:rPr>
              <a:t>LFT comprises of: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065"/>
            <a:ext cx="10515600" cy="4895215"/>
          </a:xfrm>
        </p:spPr>
        <p:txBody>
          <a:bodyPr>
            <a:normAutofit fontScale="87500" lnSpcReduction="10000"/>
          </a:bodyPr>
          <a:lstStyle/>
          <a:p>
            <a:r>
              <a:rPr lang="en-US" altLang="en-GB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Total protein</a:t>
            </a:r>
            <a:endParaRPr lang="en-GB" altLang="x-none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Albumin and globulin</a:t>
            </a:r>
          </a:p>
          <a:p>
            <a:pPr lvl="1"/>
            <a:endParaRPr lang="en-GB" altLang="x-none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GB" altLang="x-none" sz="28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Prothrombin</a:t>
            </a:r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Time)</a:t>
            </a:r>
          </a:p>
          <a:p>
            <a:pPr lvl="1"/>
            <a:endParaRPr lang="en-GB" altLang="x-none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x-none" sz="28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Transaminases</a:t>
            </a:r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– AST &amp; ALT </a:t>
            </a:r>
          </a:p>
          <a:p>
            <a:pPr lvl="1"/>
            <a:endParaRPr lang="en-GB" altLang="x-none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Alkaline PO</a:t>
            </a:r>
            <a:r>
              <a:rPr lang="en-GB" altLang="x-none" sz="2800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ase</a:t>
            </a:r>
          </a:p>
          <a:p>
            <a:pPr lvl="1"/>
            <a:endParaRPr lang="en-GB" altLang="x-none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x-none" sz="28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Bilirubin</a:t>
            </a:r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usually fractionated</a:t>
            </a:r>
          </a:p>
          <a:p>
            <a:pPr lvl="1"/>
            <a:endParaRPr lang="en-GB" altLang="x-none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Gamma </a:t>
            </a:r>
            <a:r>
              <a:rPr lang="en-GB" altLang="x-none" sz="28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Glutamyl</a:t>
            </a:r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GB" altLang="x-none" sz="280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Transpeptidase</a:t>
            </a:r>
            <a:r>
              <a:rPr lang="en-GB" altLang="x-none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(GGT)</a:t>
            </a:r>
            <a:endParaRPr lang="en-GB" altLang="x-none" sz="28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endParaRPr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sz="2800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LFT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classified as: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660"/>
            <a:ext cx="10515600" cy="483362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</a:pPr>
            <a:endParaRPr lang="en-US" altLang="en-US" sz="2800"/>
          </a:p>
          <a:p>
            <a:pPr eaLnBrk="1" hangingPunct="1">
              <a:buFont typeface="Trebuchet MS" panose="020B0603020202020204" charset="0"/>
              <a:buAutoNum type="arabicPeriod"/>
            </a:pP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Tests to detect hepatic injury: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1" indent="-514350" eaLnBrk="1" hangingPunct="1">
              <a:buFont typeface="Trebuchet MS" panose="020B0603020202020204" charset="0"/>
              <a:buChar char="•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Mild or severe; acute or chronic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1" indent="-514350" eaLnBrk="1" hangingPunct="1">
              <a:buFont typeface="Trebuchet MS" panose="020B0603020202020204" charset="0"/>
              <a:buChar char="•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Nature of liver injury (hepatocellular or cholestasis)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1" indent="-514350" eaLnBrk="1" hangingPunct="1">
              <a:buFont typeface="Trebuchet MS" panose="020B0603020202020204" charset="0"/>
              <a:buChar char="•"/>
            </a:pP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Font typeface="Trebuchet MS" panose="020B0603020202020204" charset="0"/>
              <a:buAutoNum type="arabicPeriod"/>
            </a:pP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Tests to assess hepatic function</a:t>
            </a:r>
          </a:p>
          <a:p>
            <a:pPr marL="0" indent="0" eaLnBrk="1" hangingPunct="1">
              <a:buFont typeface="Trebuchet MS" panose="020B0603020202020204" charset="0"/>
              <a:buNone/>
            </a:pP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None/>
            </a:pP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Group I: Markers of liver dysfunction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None/>
            </a:pP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028700" lvl="1" indent="-571500" eaLnBrk="1" hangingPunct="1">
              <a:buFont typeface="Trebuchet MS" panose="020B0603020202020204" charset="0"/>
              <a:buChar char="▫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Serum bilirubin: total and conjugated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1028700" lvl="1" indent="-571500" eaLnBrk="1" hangingPunct="1">
              <a:buFont typeface="Trebuchet MS" panose="020B0603020202020204" charset="0"/>
              <a:buChar char="▫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Urine: bile salts and urobilinogen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1028700" lvl="1" indent="-571500" eaLnBrk="1" hangingPunct="1">
              <a:buFont typeface="Trebuchet MS" panose="020B0603020202020204" charset="0"/>
              <a:buChar char="▫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Total protein, serum albumin and albumin/globulin ratio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1028700" lvl="1" indent="-571500" eaLnBrk="1" hangingPunct="1">
              <a:buFont typeface="Trebuchet MS" panose="020B0603020202020204" charset="0"/>
              <a:buChar char="▫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Prothrombin Time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Group II: Markers of hepatocellular injury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None/>
            </a:pP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971550" lvl="1" indent="-571500" eaLnBrk="1" hangingPunct="1">
              <a:buFont typeface="Trebuchet MS" panose="020B0603020202020204" charset="0"/>
              <a:buChar char="▫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Alanine aminotransferase (ALT)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971550" lvl="1" indent="-571500" eaLnBrk="1" hangingPunct="1">
              <a:buFont typeface="Trebuchet MS" panose="020B0603020202020204" charset="0"/>
              <a:buChar char="▫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Aspartate aminotransferase (AST)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None/>
            </a:pPr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Group III: Markers of cholestasis</a:t>
            </a: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None/>
            </a:pPr>
            <a:endParaRPr lang="en-US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971550" lvl="1" indent="-571500" eaLnBrk="1" hangingPunct="1">
              <a:buFont typeface="Trebuchet MS" panose="020B0603020202020204" charset="0"/>
              <a:buChar char="▫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Alkaline phosphatase (ALP)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971550" lvl="1" indent="-571500" eaLnBrk="1" hangingPunct="1">
              <a:buFont typeface="Trebuchet MS" panose="020B0603020202020204" charset="0"/>
              <a:buChar char="▫"/>
            </a:pP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g-glutamyltransferase (GGT)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endParaRPr lang="en-US" altLang="en-US" sz="2800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Common serum liver chemistry tests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7650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lum contrast="-20000"/>
          </a:blip>
          <a:srcRect b="20660"/>
          <a:stretch>
            <a:fillRect/>
          </a:stretch>
        </p:blipFill>
        <p:spPr>
          <a:xfrm>
            <a:off x="1433195" y="1825625"/>
            <a:ext cx="9919970" cy="469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Bilirubin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10000"/>
          </a:bodyPr>
          <a:lstStyle/>
          <a:p>
            <a:pPr eaLnBrk="1" hangingPunct="1"/>
            <a:r>
              <a:rPr lang="en-US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Normal - 0.2 – 0.8 mg/dL</a:t>
            </a: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Unconjugated (indirect): 0.2 – 0.7 mg/dL</a:t>
            </a: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Conjugated (direct) : 0.1 – 0.4 mg/dL</a:t>
            </a: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Latent jaundice:Above 1 mg/dL</a:t>
            </a:r>
          </a:p>
          <a:p>
            <a:pPr eaLnBrk="1" hangingPunct="1"/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Jaundice: Above 2 mg/dL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9697" name="Picture 1" descr="Catabolism of Heme.tif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0435" y="935355"/>
            <a:ext cx="6171565" cy="5754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834</Words>
  <Application>WPS Presentation</Application>
  <PresentationFormat>Custom</PresentationFormat>
  <Paragraphs>179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Liver function test</vt:lpstr>
      <vt:lpstr>Functions  of Liver</vt:lpstr>
      <vt:lpstr>Slide 3</vt:lpstr>
      <vt:lpstr>Liver function tests(LFT)</vt:lpstr>
      <vt:lpstr>LFT comprises of:</vt:lpstr>
      <vt:lpstr>LFT classified as: </vt:lpstr>
      <vt:lpstr>Slide 7</vt:lpstr>
      <vt:lpstr>Common serum liver chemistry tests </vt:lpstr>
      <vt:lpstr>Bilirubin</vt:lpstr>
      <vt:lpstr>Types of Jaundice</vt:lpstr>
      <vt:lpstr>Urobilirubin</vt:lpstr>
      <vt:lpstr>Serum Albumin</vt:lpstr>
      <vt:lpstr>Serum Globulin</vt:lpstr>
      <vt:lpstr>Albumin/Globulin ratio</vt:lpstr>
      <vt:lpstr>Prothrombin time (PT)</vt:lpstr>
      <vt:lpstr>Aspartate Amino transferase (AST)</vt:lpstr>
      <vt:lpstr>Alanine AminoTransferase (ALT)</vt:lpstr>
      <vt:lpstr>ALT</vt:lpstr>
      <vt:lpstr>AlkalinePhosphatase (ALP)</vt:lpstr>
      <vt:lpstr>γ-glutamyltransferase (GGT)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function test</dc:title>
  <dc:creator>J.R.Vishnu Shankar</dc:creator>
  <cp:lastModifiedBy>J.R.Vishnu Shankar</cp:lastModifiedBy>
  <cp:revision>10</cp:revision>
  <dcterms:created xsi:type="dcterms:W3CDTF">2020-09-03T12:24:00Z</dcterms:created>
  <dcterms:modified xsi:type="dcterms:W3CDTF">2020-11-17T16:08:03Z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